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61" r:id="rId3"/>
    <p:sldId id="380" r:id="rId4"/>
    <p:sldId id="374" r:id="rId5"/>
    <p:sldId id="376" r:id="rId6"/>
    <p:sldId id="375" r:id="rId7"/>
    <p:sldId id="378" r:id="rId8"/>
    <p:sldId id="377" r:id="rId9"/>
    <p:sldId id="379" r:id="rId10"/>
    <p:sldId id="381" r:id="rId11"/>
    <p:sldId id="382" r:id="rId12"/>
    <p:sldId id="383" r:id="rId13"/>
    <p:sldId id="364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a Štefková" initials="JŠ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4AA"/>
    <a:srgbClr val="2FD2FF"/>
    <a:srgbClr val="81E4FF"/>
    <a:srgbClr val="9EEAFF"/>
    <a:srgbClr val="E8E8E8"/>
    <a:srgbClr val="00A5D2"/>
    <a:srgbClr val="5DDCFF"/>
    <a:srgbClr val="CAA3FF"/>
    <a:srgbClr val="7D66FF"/>
    <a:srgbClr val="719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72899" autoAdjust="0"/>
  </p:normalViewPr>
  <p:slideViewPr>
    <p:cSldViewPr>
      <p:cViewPr varScale="1">
        <p:scale>
          <a:sx n="48" d="100"/>
          <a:sy n="48" d="100"/>
        </p:scale>
        <p:origin x="179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39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EE061-1B96-483C-9092-F959C7ADEE23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28F31-ABBF-44E5-9097-D28BA769E0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218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BCE21-84CB-4FEF-8077-74AF375F2202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7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66C31-E05A-4F06-AE96-785168787A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41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582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cs-CZ" dirty="0"/>
              <a:t>Fondy:	zapojení škol do IROP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cs-CZ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cs-CZ" dirty="0"/>
              <a:t>Motivace žáků:	mediální podpora odb.+učň. Vzdělávání (</a:t>
            </a:r>
            <a:r>
              <a:rPr lang="cs-CZ" i="1" dirty="0"/>
              <a:t>vzdělávání na prezentaci na soc. sítích nebo komunikační aktivita  - propagace</a:t>
            </a:r>
            <a:r>
              <a:rPr lang="cs-CZ" dirty="0"/>
              <a:t>),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prezentace škol na burzách/veletrzích vzdělávání,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účast na akcích pro veřejnost </a:t>
            </a:r>
            <a:r>
              <a:rPr lang="cs-CZ" b="1" dirty="0"/>
              <a:t>DOTAZNÍK (účastní se? Které důležité?)</a:t>
            </a:r>
            <a:r>
              <a:rPr lang="cs-CZ" dirty="0"/>
              <a:t>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projektové dny pro žáky zš,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nabídka neformálního vzdělávání pro žáky zš/sš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cs-CZ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cs-CZ" dirty="0"/>
              <a:t>Obsah odb. vzdělávání - potřeby trhu práce:	zapojení sociálních partnerů do tvorby koncepčních záměrů a ŠVP,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		zapojení škol do aktivit/projektů ve spolupráci se zaměstnavateli – </a:t>
            </a:r>
            <a:r>
              <a:rPr lang="cs-CZ" b="1" dirty="0"/>
              <a:t>DOTAZNÍK (jsou/budou zapojení d nějakého projektu?)</a:t>
            </a:r>
            <a:r>
              <a:rPr lang="cs-CZ" dirty="0"/>
              <a:t>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		podpora dlouhodobé spolupráce se sociálními partnery (</a:t>
            </a:r>
            <a:r>
              <a:rPr lang="cs-CZ" i="1" dirty="0"/>
              <a:t>Šablony - Koordinátor spolupráce se zaměstnavateli</a:t>
            </a:r>
            <a:r>
              <a:rPr lang="cs-CZ" dirty="0"/>
              <a:t>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cs-CZ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cs-CZ" dirty="0"/>
              <a:t>Vzdělávání PP:	využití fondů EU na DVPP,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stálé udržení + zveřejňování nabídky DVPP ze strany vzdělavatelů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68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0"/>
              <a:t>Matematické znalosti v životě a v praxi:	PD pro zš,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	PD pro sš/</a:t>
            </a:r>
            <a:r>
              <a:rPr lang="cs-CZ" dirty="0" err="1"/>
              <a:t>voš</a:t>
            </a:r>
            <a:r>
              <a:rPr lang="cs-CZ" dirty="0"/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	podpora inovativních metod (např. fiktivní firmy),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	PD u sociálních partnerů,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	podpora finanční gramotnosti žáků (účast v programech atd.) - </a:t>
            </a:r>
            <a:r>
              <a:rPr lang="cs-CZ" b="1" dirty="0"/>
              <a:t>DOTAZNÍK (jsou/budou zapojení d nějakého programu?)</a:t>
            </a:r>
            <a:endParaRPr lang="cs-CZ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0"/>
              <a:t>Matematická gramotnost v neformálním vzdělávání:	</a:t>
            </a:r>
            <a:r>
              <a:rPr lang="cs-CZ" dirty="0" err="1"/>
              <a:t>podpora+propagace</a:t>
            </a:r>
            <a:r>
              <a:rPr lang="cs-CZ" dirty="0"/>
              <a:t> soutěží/olympiád,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		kroužky (matematika nebo STEM) - </a:t>
            </a:r>
            <a:r>
              <a:rPr lang="cs-CZ" b="1" dirty="0"/>
              <a:t>DOTAZNÍK (nabízí?)</a:t>
            </a:r>
            <a:endParaRPr lang="cs-CZ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0"/>
              <a:t>Vybavení škol:	nákup vybavení (licencí) z projektů,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		využívání zázemí sociálních partnerů (</a:t>
            </a:r>
            <a:r>
              <a:rPr lang="cs-CZ" i="1" dirty="0"/>
              <a:t>př.: matematická expozice </a:t>
            </a:r>
            <a:r>
              <a:rPr lang="cs-CZ" i="1" dirty="0" err="1"/>
              <a:t>iQlandia</a:t>
            </a:r>
            <a:r>
              <a:rPr lang="cs-CZ" dirty="0"/>
              <a:t>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cs-CZ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cs-CZ" dirty="0"/>
              <a:t>Vzdělávání PP:	využití fondů EU na DVPP,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stálé udržení + zveřejňování nabídky DVPP ze strany vzdělavatelů,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		podpora sdílení příkladů dobré praxe (</a:t>
            </a:r>
            <a:r>
              <a:rPr lang="cs-CZ" i="1" dirty="0"/>
              <a:t>př. MC, SYPO, atd.)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1225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- Fondy: 	zapojení škol do IROP, 	</a:t>
            </a:r>
          </a:p>
          <a:p>
            <a:pPr marL="0" indent="0">
              <a:buNone/>
            </a:pPr>
            <a:r>
              <a:rPr lang="cs-CZ" dirty="0"/>
              <a:t>	nákup vybavení z projektů </a:t>
            </a:r>
          </a:p>
          <a:p>
            <a:pPr marL="228600" indent="-228600">
              <a:buAutoNum type="arabicParenR"/>
            </a:pPr>
            <a:endParaRPr lang="cs-CZ" dirty="0"/>
          </a:p>
          <a:p>
            <a:pPr marL="0" indent="0">
              <a:buFontTx/>
              <a:buNone/>
            </a:pPr>
            <a:r>
              <a:rPr lang="cs-CZ" dirty="0"/>
              <a:t>- Mezipředmětové vazby: 	inovativní metody ve vzdělávání, 	</a:t>
            </a:r>
          </a:p>
          <a:p>
            <a:pPr marL="0" indent="0">
              <a:buFontTx/>
              <a:buNone/>
            </a:pPr>
            <a:r>
              <a:rPr lang="cs-CZ" dirty="0"/>
              <a:t>		spolupráce pedagogů (</a:t>
            </a:r>
            <a:r>
              <a:rPr lang="cs-CZ" i="1" dirty="0"/>
              <a:t>obojí Šablony</a:t>
            </a:r>
            <a:r>
              <a:rPr lang="cs-CZ" dirty="0"/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cs-CZ" dirty="0"/>
          </a:p>
          <a:p>
            <a:pPr marL="0" indent="0">
              <a:buFontTx/>
              <a:buNone/>
            </a:pPr>
            <a:r>
              <a:rPr lang="cs-CZ" dirty="0"/>
              <a:t>- Motivace žáků: 	mediální podpora odb.+učň. Vzdělávání (</a:t>
            </a:r>
            <a:r>
              <a:rPr lang="cs-CZ" i="1" dirty="0"/>
              <a:t>vzdělávání na prezentaci na soc. sítích nebo komunikační aktivita  - propagace</a:t>
            </a:r>
            <a:r>
              <a:rPr lang="cs-CZ" dirty="0"/>
              <a:t>), 	</a:t>
            </a:r>
          </a:p>
          <a:p>
            <a:pPr marL="0" indent="0">
              <a:buFontTx/>
              <a:buNone/>
            </a:pPr>
            <a:r>
              <a:rPr lang="cs-CZ" dirty="0"/>
              <a:t>		prezentace škol na burzách/veletrzích vzdělávání, 	</a:t>
            </a:r>
          </a:p>
          <a:p>
            <a:pPr marL="0" indent="0">
              <a:buFontTx/>
              <a:buNone/>
            </a:pPr>
            <a:r>
              <a:rPr lang="cs-CZ" dirty="0"/>
              <a:t>		účast na akcích pro veřejnost, 		</a:t>
            </a:r>
          </a:p>
          <a:p>
            <a:pPr marL="0" indent="0">
              <a:buFontTx/>
              <a:buNone/>
            </a:pPr>
            <a:r>
              <a:rPr lang="cs-CZ" dirty="0"/>
              <a:t>		projektové dny pro žáky zš - </a:t>
            </a:r>
            <a:r>
              <a:rPr lang="cs-CZ" b="1" dirty="0"/>
              <a:t>DOTAZNÍK (plánují po konci NAKAP II?)</a:t>
            </a:r>
            <a:r>
              <a:rPr lang="cs-CZ" dirty="0"/>
              <a:t>, 		</a:t>
            </a:r>
          </a:p>
          <a:p>
            <a:pPr marL="0" indent="0">
              <a:buFontTx/>
              <a:buNone/>
            </a:pPr>
            <a:r>
              <a:rPr lang="cs-CZ" dirty="0"/>
              <a:t>		nabídka neformálního vzdělávání pro žáky zš/sš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FontTx/>
              <a:buNone/>
            </a:pPr>
            <a:r>
              <a:rPr lang="cs-CZ" dirty="0"/>
              <a:t>- Vzdělávání PP: 	zajištění potřebného DVPP (</a:t>
            </a:r>
            <a:r>
              <a:rPr lang="cs-CZ" i="1" dirty="0"/>
              <a:t>Šablony</a:t>
            </a:r>
            <a:r>
              <a:rPr lang="cs-CZ" dirty="0"/>
              <a:t>), </a:t>
            </a:r>
          </a:p>
          <a:p>
            <a:pPr marL="914400" lvl="2" indent="0">
              <a:buFontTx/>
              <a:buNone/>
            </a:pPr>
            <a:r>
              <a:rPr lang="cs-CZ" dirty="0"/>
              <a:t>	podpora sdílení příkladů dobré praxe (</a:t>
            </a:r>
            <a:r>
              <a:rPr lang="cs-CZ" i="1" dirty="0"/>
              <a:t>př. MC, SYPO, atd.)</a:t>
            </a:r>
            <a:r>
              <a:rPr lang="cs-CZ" i="0" dirty="0"/>
              <a:t>, </a:t>
            </a:r>
          </a:p>
          <a:p>
            <a:pPr marL="914400" lvl="2" indent="0">
              <a:buFontTx/>
              <a:buNone/>
            </a:pPr>
            <a:r>
              <a:rPr lang="cs-CZ" i="0" dirty="0"/>
              <a:t>	Zvýšení motivace studentů pedagogiky nedostatkových aprobací na VŠ (</a:t>
            </a:r>
            <a:r>
              <a:rPr lang="cs-CZ" i="1" dirty="0"/>
              <a:t>akce pro studenty VŠ – STEM, </a:t>
            </a:r>
            <a:r>
              <a:rPr lang="cs-CZ" i="1" dirty="0" err="1"/>
              <a:t>iQlandia</a:t>
            </a:r>
            <a:r>
              <a:rPr lang="cs-CZ" i="0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784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54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Připomenout, co děláme, hodně stručně a hlavně připomenout </a:t>
            </a:r>
            <a:r>
              <a:rPr lang="cs-CZ" sz="1200" dirty="0" err="1">
                <a:solidFill>
                  <a:schemeClr val="accent1">
                    <a:lumMod val="75000"/>
                  </a:schemeClr>
                </a:solidFill>
              </a:rPr>
              <a:t>evaluáky</a:t>
            </a: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1200" dirty="0" err="1">
                <a:solidFill>
                  <a:schemeClr val="accent1">
                    <a:lumMod val="75000"/>
                  </a:schemeClr>
                </a:solidFill>
              </a:rPr>
              <a:t>Evaluáky</a:t>
            </a: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 nejsou anonymní a budeme rádi za pravdu, hodně otázek, aby nemuseli psát reflektivní zprávu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14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691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Říct, že budeme představovat cíle KAP LK III. a v materiálech dostali papír, na který je prosíme o vyplnění, co bychom pro ně v příštím roce mohli udělat a koresponduje to s aktivitami KAP LK II + pokud jim napíšeme otázky, aby se lépe vyhodnocovali roční akční plány, tak je poprosit, aby nám na papír odpověděli.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331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Popsat jednotlivé cíle pomocí činností, příp. kritérií </a:t>
            </a:r>
          </a:p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+ otázka na to, ať zaškrtnou v papíře, jestli je na jejich škole časopis, který vydávají/píšou do něj žáci</a:t>
            </a:r>
          </a:p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+ dát prostor na dopsání námětů na aktivity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485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Popsat jednotlivé cíle pomocí činností, příp. kritérií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+ dát prostor na dopsání námětů na aktivity</a:t>
            </a:r>
          </a:p>
          <a:p>
            <a:pPr marL="0" indent="0">
              <a:buNone/>
            </a:pP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1200" dirty="0">
                <a:solidFill>
                  <a:schemeClr val="accent1">
                    <a:lumMod val="75000"/>
                  </a:schemeClr>
                </a:solidFill>
              </a:rPr>
              <a:t>Nástroje, které ředitelům usnadní práci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679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Žákovská iniciativa – školní časopisy/blogy, dobrovolnictví, organizace akcí pro veřejnost, žákovské parlamenty, fiktivní firmy, programy na finanční gramotnost</a:t>
            </a:r>
          </a:p>
          <a:p>
            <a:endParaRPr lang="cs-CZ" dirty="0"/>
          </a:p>
          <a:p>
            <a:r>
              <a:rPr lang="cs-CZ" dirty="0"/>
              <a:t>Spolupráce škol a firem – besedy, projektové dny s odborníky z praxe, spolupráce škol a firem v rámci CSR</a:t>
            </a:r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Mezinárodní spolupráce – Erasmus+, přeshraniční spolupráce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zapojování do projektů a soutěží – </a:t>
            </a:r>
            <a:r>
              <a:rPr lang="cs-CZ" dirty="0" err="1"/>
              <a:t>Lipo.ink</a:t>
            </a:r>
            <a:r>
              <a:rPr lang="cs-CZ" dirty="0"/>
              <a:t>, DEX, </a:t>
            </a:r>
            <a:r>
              <a:rPr lang="cs-CZ" dirty="0" err="1"/>
              <a:t>iQLANDIA</a:t>
            </a:r>
            <a:r>
              <a:rPr lang="cs-CZ" dirty="0"/>
              <a:t>, informovanost o soutěžích skrze EDULK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Rozvoj pedagogů – vzdělávání + spolupráce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030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Využívání metod – inovativní vzdělávání, vzdělávání, spolupráce</a:t>
            </a:r>
          </a:p>
          <a:p>
            <a:endParaRPr lang="cs-CZ" dirty="0"/>
          </a:p>
          <a:p>
            <a:r>
              <a:rPr lang="cs-CZ" dirty="0"/>
              <a:t>klima škol – zlepšení zázemí, supervize, koučink</a:t>
            </a:r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podpora žáků s SVP – stipendia, zápůjčky a dary IT, metodika péče o nadané, proškolené PPP v diagnostice nadaných, podpora žáků s OMJ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podpůrné pozice – školní asistent, speciální pedagog, psycholog, sociální pedagog, kariérový poradce, dvojjazyčný asistent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spolupráce s rodiči – setkávání s rodiči, spolupráce s NNO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25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- předcházení předčasným odchodům – inovativní vzdělávání, doučování, provázanost ZŠ-SŠ, harmonizační pobyty, setkávání s rodiči, PODPORA PROSTUPNOSTI, spolupráce s NNO</a:t>
            </a:r>
          </a:p>
          <a:p>
            <a:endParaRPr lang="cs-CZ" dirty="0"/>
          </a:p>
          <a:p>
            <a:r>
              <a:rPr lang="cs-CZ" dirty="0"/>
              <a:t>provázanost s trhem práce – zapojování škol do projektů a soutěží. Spolupráce s odborníky, se zaměstnavateli, vzdělávání pedagogů, živé knihovny povolání (SP ČR), odborné praxe, prezentace škol na burzách a veletrzích</a:t>
            </a:r>
          </a:p>
          <a:p>
            <a:endParaRPr lang="cs-CZ" dirty="0"/>
          </a:p>
          <a:p>
            <a:r>
              <a:rPr lang="cs-CZ" dirty="0"/>
              <a:t>pozice kariérového poradce – vzdělávání pedagogů v KP</a:t>
            </a:r>
          </a:p>
          <a:p>
            <a:endParaRPr lang="cs-CZ" dirty="0"/>
          </a:p>
          <a:p>
            <a:r>
              <a:rPr lang="cs-CZ" dirty="0"/>
              <a:t>kurz pro získání ZV – realizace na SŠ, podpůrný program pro účastníky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525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08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8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58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04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27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12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45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86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51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43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994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D68A8-C695-4D2D-8BAC-21E5876928B0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25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931DC687-1B1D-4E21-835A-ACDDA41A6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467544" y="1628800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>
                <a:solidFill>
                  <a:schemeClr val="accent1">
                    <a:lumMod val="75000"/>
                  </a:schemeClr>
                </a:solidFill>
              </a:rPr>
              <a:t>Strategické plánování </a:t>
            </a:r>
            <a:br>
              <a:rPr lang="cs-CZ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4800" b="1" dirty="0">
                <a:solidFill>
                  <a:schemeClr val="accent1">
                    <a:lumMod val="75000"/>
                  </a:schemeClr>
                </a:solidFill>
              </a:rPr>
              <a:t>rozvoje vzdělávací soustavy Libereckého kraje II</a:t>
            </a:r>
          </a:p>
          <a:p>
            <a:pPr algn="ctr"/>
            <a:r>
              <a:rPr lang="cs-CZ" sz="3200" dirty="0">
                <a:solidFill>
                  <a:schemeClr val="accent1">
                    <a:lumMod val="75000"/>
                  </a:schemeClr>
                </a:solidFill>
              </a:rPr>
              <a:t>(KAP LK II) </a:t>
            </a:r>
          </a:p>
          <a:p>
            <a:pPr algn="r"/>
            <a:endParaRPr lang="cs-CZ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cs-CZ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10. listopadu 2022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4DF6A44-9347-4CD4-AB15-F3516633F44D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7A4D3441-55EA-4E7B-A0DB-019A741D65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568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 fontScale="90000"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Podpora odborného vzdělávání a spolupráce škol se zaměstnavateli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8107"/>
            <a:ext cx="8363272" cy="4261759"/>
          </a:xfrm>
        </p:spPr>
        <p:txBody>
          <a:bodyPr/>
          <a:lstStyle/>
          <a:p>
            <a:r>
              <a:rPr lang="cs-CZ" dirty="0"/>
              <a:t>využití evropských fondů pro investice do škol </a:t>
            </a:r>
          </a:p>
          <a:p>
            <a:r>
              <a:rPr lang="cs-CZ" dirty="0"/>
              <a:t>motivace žáků k výběru a ke studiu technických oborů</a:t>
            </a:r>
          </a:p>
          <a:p>
            <a:r>
              <a:rPr lang="cs-CZ" dirty="0"/>
              <a:t>přiblížení obsahu odborného vzdělávání potřebám trhu práce a NSK</a:t>
            </a:r>
          </a:p>
          <a:p>
            <a:r>
              <a:rPr lang="cs-CZ" dirty="0"/>
              <a:t>vzdělávání pedagogických pracovníků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85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Podpora matematické gramotnosti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8107"/>
            <a:ext cx="8363272" cy="4261759"/>
          </a:xfrm>
        </p:spPr>
        <p:txBody>
          <a:bodyPr/>
          <a:lstStyle/>
          <a:p>
            <a:r>
              <a:rPr lang="cs-CZ" dirty="0"/>
              <a:t>využívání matematických znalostí v životě a v praxi</a:t>
            </a:r>
          </a:p>
          <a:p>
            <a:r>
              <a:rPr lang="cs-CZ" dirty="0"/>
              <a:t>matematická gramotnost v neformálním vzdělávání</a:t>
            </a:r>
          </a:p>
          <a:p>
            <a:r>
              <a:rPr lang="cs-CZ" dirty="0"/>
              <a:t>vybavení škol </a:t>
            </a:r>
          </a:p>
          <a:p>
            <a:r>
              <a:rPr lang="cs-CZ" dirty="0"/>
              <a:t>odborná část vzdělávání pedagoga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13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Polytechnické vzdělávání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8107"/>
            <a:ext cx="8363272" cy="4261759"/>
          </a:xfrm>
        </p:spPr>
        <p:txBody>
          <a:bodyPr/>
          <a:lstStyle/>
          <a:p>
            <a:r>
              <a:rPr lang="cs-CZ" dirty="0"/>
              <a:t>využití evropských fondů pro investice do škol </a:t>
            </a:r>
          </a:p>
          <a:p>
            <a:r>
              <a:rPr lang="cs-CZ" dirty="0"/>
              <a:t>mezipředmětové vazby </a:t>
            </a:r>
          </a:p>
          <a:p>
            <a:r>
              <a:rPr lang="cs-CZ" dirty="0"/>
              <a:t>motivace žáků k výběru a ke studiu technických oborů </a:t>
            </a:r>
          </a:p>
          <a:p>
            <a:r>
              <a:rPr lang="cs-CZ" dirty="0"/>
              <a:t>vzdělávání pedagogů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40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419872" y="1977116"/>
            <a:ext cx="8496944" cy="3714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48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Děkujeme za pozornost </a:t>
            </a:r>
          </a:p>
          <a:p>
            <a:pPr marL="0" lv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 lv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 lvl="0" indent="0">
              <a:buNone/>
            </a:pP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RT KAP </a:t>
            </a:r>
            <a:endParaRPr lang="cs-CZ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D09336FC-699F-480A-8D3A-86FE6BDEF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370F06D-0B9F-482F-8D2C-CE530AFF8E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BF2DDAB-3BCC-3F47-9858-A1ABA50FB9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0723" y="2961150"/>
            <a:ext cx="1688285" cy="166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90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Povinné výstupy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4D45E81-163C-4C9D-8A0D-399AB1F86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A577155-52B4-41DE-8279-189D856B99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419872" y="1977116"/>
            <a:ext cx="8256584" cy="4116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KAP LK III.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sz="2400" dirty="0"/>
              <a:t>Akční plány pro roky 2023, 2024, 2025</a:t>
            </a:r>
            <a:endParaRPr lang="cs-CZ" sz="2800" dirty="0"/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Souhrnné rámce pro investice do infrastruktury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sz="2400" dirty="0"/>
              <a:t>podmínka čerpání z IROP, součást KAP i RAP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2 platformy  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Reflektivní zpráva zapojené organizace</a:t>
            </a:r>
          </a:p>
          <a:p>
            <a:pPr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7200" i="1" dirty="0">
              <a:solidFill>
                <a:srgbClr val="5DD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3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8496944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Prioritizace klíčových témat – dle potřeb škol v LK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4D45E81-163C-4C9D-8A0D-399AB1F86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A577155-52B4-41DE-8279-189D856B99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0E675CCF-5ED6-C396-E524-FAAECB6EB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14777"/>
              </p:ext>
            </p:extLst>
          </p:nvPr>
        </p:nvGraphicFramePr>
        <p:xfrm>
          <a:off x="290061" y="1772816"/>
          <a:ext cx="6552728" cy="4315188"/>
        </p:xfrm>
        <a:graphic>
          <a:graphicData uri="http://schemas.openxmlformats.org/drawingml/2006/table">
            <a:tbl>
              <a:tblPr firstRow="1" firstCol="1" bandRow="1"/>
              <a:tblGrid>
                <a:gridCol w="3662516">
                  <a:extLst>
                    <a:ext uri="{9D8B030D-6E8A-4147-A177-3AD203B41FA5}">
                      <a16:colId xmlns:a16="http://schemas.microsoft.com/office/drawing/2014/main" val="2509472584"/>
                    </a:ext>
                  </a:extLst>
                </a:gridCol>
                <a:gridCol w="975931">
                  <a:extLst>
                    <a:ext uri="{9D8B030D-6E8A-4147-A177-3AD203B41FA5}">
                      <a16:colId xmlns:a16="http://schemas.microsoft.com/office/drawing/2014/main" val="1750330737"/>
                    </a:ext>
                  </a:extLst>
                </a:gridCol>
                <a:gridCol w="883514">
                  <a:extLst>
                    <a:ext uri="{9D8B030D-6E8A-4147-A177-3AD203B41FA5}">
                      <a16:colId xmlns:a16="http://schemas.microsoft.com/office/drawing/2014/main" val="3087964847"/>
                    </a:ext>
                  </a:extLst>
                </a:gridCol>
                <a:gridCol w="1030767">
                  <a:extLst>
                    <a:ext uri="{9D8B030D-6E8A-4147-A177-3AD203B41FA5}">
                      <a16:colId xmlns:a16="http://schemas.microsoft.com/office/drawing/2014/main" val="856905892"/>
                    </a:ext>
                  </a:extLst>
                </a:gridCol>
              </a:tblGrid>
              <a:tr h="617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Klíčové téma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Více důležité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Méně důležité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Rozdíl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771628"/>
                  </a:ext>
                </a:extLst>
              </a:tr>
              <a:tr h="623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Podpora odborného vzdělávání </a:t>
                      </a:r>
                      <a:b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 spolupráce škol se zaměstnavateli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79584"/>
                  </a:ext>
                </a:extLst>
              </a:tr>
              <a:tr h="933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Podpora pedagogických, didaktických a manažerských kompetencí pracovníků ve vzdělávání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0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079039"/>
                  </a:ext>
                </a:extLst>
              </a:tr>
              <a:tr h="617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Rozvoj podnikavosti, iniciativy </a:t>
                      </a:r>
                      <a:b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 kreativity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749909"/>
                  </a:ext>
                </a:extLst>
              </a:tr>
              <a:tr h="304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Podpora matematické gramotnosti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529321"/>
                  </a:ext>
                </a:extLst>
              </a:tr>
              <a:tr h="304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Rozvoj potenciálu každého žáka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317136"/>
                  </a:ext>
                </a:extLst>
              </a:tr>
              <a:tr h="304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Polytechnické vzdělávání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-1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85297"/>
                  </a:ext>
                </a:extLst>
              </a:tr>
              <a:tr h="304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Podpora čtenářské gramotnosti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-7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06600"/>
                  </a:ext>
                </a:extLst>
              </a:tr>
              <a:tr h="304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Kariérové poradenství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-11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779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3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Cíle KAP LK III.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4D45E81-163C-4C9D-8A0D-399AB1F86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A577155-52B4-41DE-8279-189D856B99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419872" y="1977116"/>
            <a:ext cx="8256584" cy="4116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Aktivity projektu KAP LK II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b="1" dirty="0"/>
              <a:t>Tematická setkávání </a:t>
            </a:r>
            <a:r>
              <a:rPr lang="cs-CZ" dirty="0"/>
              <a:t>ředitelů SŠ, VOŠ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Organizace </a:t>
            </a:r>
            <a:r>
              <a:rPr lang="cs-CZ" b="1" dirty="0"/>
              <a:t>workshopů, facilitace diskuzí </a:t>
            </a:r>
            <a:r>
              <a:rPr lang="cs-CZ" dirty="0"/>
              <a:t>ke klíčovým tématům KAP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Vzájemná komunikace, </a:t>
            </a:r>
            <a:r>
              <a:rPr lang="cs-CZ" b="1" dirty="0"/>
              <a:t>kulaté stoly </a:t>
            </a:r>
            <a:r>
              <a:rPr lang="cs-CZ" dirty="0"/>
              <a:t>SŠ + ZŠ + další poskytovatelé vzdělávání</a:t>
            </a:r>
          </a:p>
          <a:p>
            <a:pPr lvl="1"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Předávání příkladů dobré praxe formou </a:t>
            </a:r>
            <a:r>
              <a:rPr lang="cs-CZ" b="1" dirty="0"/>
              <a:t>sdílení zkušeností a příkladů dobré praxe</a:t>
            </a:r>
          </a:p>
          <a:p>
            <a:pPr lvl="1"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7200" i="1" dirty="0">
              <a:solidFill>
                <a:srgbClr val="5DD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67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766936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Podpora čtenářské gramotnosti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4D45E81-163C-4C9D-8A0D-399AB1F86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A577155-52B4-41DE-8279-189D856B99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419872" y="1977116"/>
            <a:ext cx="8256584" cy="4116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kritické myšlení žáka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odborné části vzdělávání pedagoga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motivaci žáka k rozvoji čtenářské gramotnosti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dirty="0"/>
              <a:t>zapojení odborníků a etablovaných organizací</a:t>
            </a:r>
          </a:p>
          <a:p>
            <a:pPr lvl="1"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7200" i="1" dirty="0">
              <a:solidFill>
                <a:srgbClr val="5DD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0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 txBox="1">
            <a:spLocks/>
          </p:cNvSpPr>
          <p:nvPr/>
        </p:nvSpPr>
        <p:spPr>
          <a:xfrm>
            <a:off x="323528" y="1941446"/>
            <a:ext cx="8496943" cy="4116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p</a:t>
            </a:r>
            <a:r>
              <a:rPr lang="cs-CZ" sz="3000"/>
              <a:t>racovní </a:t>
            </a:r>
            <a:r>
              <a:rPr lang="cs-CZ" sz="3000" dirty="0"/>
              <a:t>prostředí pro individuální i společnou přípravu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rozvoj role pedagogického lídra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dalšímu vzdělávání pedagogů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komunikace s rodiči žáka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zapojení odborníků a etablovaných organizací do vzdělávání</a:t>
            </a:r>
          </a:p>
          <a:p>
            <a:pPr>
              <a:lnSpc>
                <a:spcPct val="107000"/>
              </a:lnSpc>
              <a:spcBef>
                <a:spcPts val="24"/>
              </a:spcBef>
            </a:pPr>
            <a:r>
              <a:rPr lang="cs-CZ" sz="3000" dirty="0"/>
              <a:t>informovanost pedagogů o nabídce aktivit</a:t>
            </a:r>
            <a:endParaRPr lang="cs-CZ" dirty="0"/>
          </a:p>
          <a:p>
            <a:pPr lvl="1"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7000"/>
              </a:lnSpc>
              <a:spcBef>
                <a:spcPts val="24"/>
              </a:spcBef>
              <a:buFont typeface="Courier New" panose="02070309020205020404" pitchFamily="49" charset="0"/>
              <a:buChar char="o"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7200" i="1" dirty="0">
              <a:solidFill>
                <a:srgbClr val="5DDCFF"/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B29C203-C82F-4713-80A9-2E1ADC7E5D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5912"/>
            <a:ext cx="7920880" cy="88088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EB26044-2203-4C55-9E95-46C53F62E6F7}"/>
              </a:ext>
            </a:extLst>
          </p:cNvPr>
          <p:cNvSpPr txBox="1"/>
          <p:nvPr/>
        </p:nvSpPr>
        <p:spPr>
          <a:xfrm>
            <a:off x="179512" y="62566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Strategické plánování rozvoje vzdělávací soustavy Libereckého kraje II 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400" b="0" i="0" u="none" strike="noStrike" baseline="0" dirty="0">
                <a:solidFill>
                  <a:schemeClr val="accent1">
                    <a:lumMod val="75000"/>
                  </a:schemeClr>
                </a:solidFill>
              </a:rPr>
              <a:t>CZ.02.3.68/0.0/0.0/20_082/0019560 	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6935CF1-8034-4526-B3E3-ACABE6F7C912}"/>
              </a:ext>
            </a:extLst>
          </p:cNvPr>
          <p:cNvSpPr txBox="1">
            <a:spLocks/>
          </p:cNvSpPr>
          <p:nvPr/>
        </p:nvSpPr>
        <p:spPr>
          <a:xfrm>
            <a:off x="179512" y="942462"/>
            <a:ext cx="8256584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Podpora pedagogických, didaktických a manažerských kompetencí pracovníků ve vzdělávání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DA577155-52B4-41DE-8279-189D856B99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29A6BBC8-E2A4-12A7-BE04-CD16A510DA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5631" y="5160239"/>
            <a:ext cx="1343949" cy="135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Rozvoj podnikavosti, iniciativy a kreativity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64404"/>
            <a:ext cx="8363272" cy="4261759"/>
          </a:xfrm>
        </p:spPr>
        <p:txBody>
          <a:bodyPr/>
          <a:lstStyle/>
          <a:p>
            <a:r>
              <a:rPr lang="cs-CZ" dirty="0"/>
              <a:t>žákovská iniciativa</a:t>
            </a:r>
          </a:p>
          <a:p>
            <a:r>
              <a:rPr lang="cs-CZ" dirty="0"/>
              <a:t>spolupráce škol a firem</a:t>
            </a:r>
          </a:p>
          <a:p>
            <a:r>
              <a:rPr lang="cs-CZ" dirty="0"/>
              <a:t>mezinárodní spolupráce</a:t>
            </a:r>
          </a:p>
          <a:p>
            <a:r>
              <a:rPr lang="cs-CZ" dirty="0"/>
              <a:t>zapojování do projektů a soutěží</a:t>
            </a:r>
          </a:p>
          <a:p>
            <a:r>
              <a:rPr lang="cs-CZ" dirty="0"/>
              <a:t>rozvoj pedagogů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04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Rozvoj potenciálu každého žáka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64404"/>
            <a:ext cx="8363272" cy="4261759"/>
          </a:xfrm>
        </p:spPr>
        <p:txBody>
          <a:bodyPr/>
          <a:lstStyle/>
          <a:p>
            <a:r>
              <a:rPr lang="cs-CZ" dirty="0"/>
              <a:t>využívání metod k rozvoji potenciálu</a:t>
            </a:r>
          </a:p>
          <a:p>
            <a:r>
              <a:rPr lang="cs-CZ" dirty="0"/>
              <a:t>klima škol</a:t>
            </a:r>
          </a:p>
          <a:p>
            <a:r>
              <a:rPr lang="cs-CZ" dirty="0"/>
              <a:t>podpora žáků s SVP</a:t>
            </a:r>
          </a:p>
          <a:p>
            <a:r>
              <a:rPr lang="cs-CZ" dirty="0"/>
              <a:t>podpůrné pozice</a:t>
            </a:r>
          </a:p>
          <a:p>
            <a:r>
              <a:rPr lang="cs-CZ" dirty="0"/>
              <a:t>spolupráce s rodiči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00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AC554B-E610-202E-6A2E-649AD28A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24572"/>
            <a:ext cx="8507288" cy="939831"/>
          </a:xfrm>
        </p:spPr>
        <p:txBody>
          <a:bodyPr>
            <a:normAutofit/>
          </a:bodyPr>
          <a:lstStyle/>
          <a:p>
            <a:pPr algn="l"/>
            <a:r>
              <a:rPr lang="cs-CZ" sz="37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Kariérové poradenství</a:t>
            </a:r>
            <a:endParaRPr lang="cs-CZ" sz="3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C981B-6633-F390-128B-BBD9A89E8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64404"/>
            <a:ext cx="8363272" cy="4261759"/>
          </a:xfrm>
        </p:spPr>
        <p:txBody>
          <a:bodyPr/>
          <a:lstStyle/>
          <a:p>
            <a:r>
              <a:rPr lang="cs-CZ" dirty="0"/>
              <a:t>předcházení předčasným odchodům</a:t>
            </a:r>
          </a:p>
          <a:p>
            <a:r>
              <a:rPr lang="cs-CZ" dirty="0"/>
              <a:t>provázanost s trhem práce</a:t>
            </a:r>
          </a:p>
          <a:p>
            <a:r>
              <a:rPr lang="cs-CZ" dirty="0"/>
              <a:t>pozice kariérového poradce</a:t>
            </a:r>
          </a:p>
          <a:p>
            <a:r>
              <a:rPr lang="cs-CZ" dirty="0"/>
              <a:t>kurz pro získání ZV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1B300D-045C-2B92-9A90-58AF726F5D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8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E8FB2F-751F-FC38-D52E-E566CAB27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338" y="4628332"/>
            <a:ext cx="2011150" cy="18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089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5662</TotalTime>
  <Words>1352</Words>
  <Application>Microsoft Office PowerPoint</Application>
  <PresentationFormat>Předvádění na obrazovce (4:3)</PresentationFormat>
  <Paragraphs>223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Rozvoj podnikavosti, iniciativy a kreativity</vt:lpstr>
      <vt:lpstr>Rozvoj potenciálu každého žáka</vt:lpstr>
      <vt:lpstr>Kariérové poradenství</vt:lpstr>
      <vt:lpstr>Podpora odborného vzdělávání a spolupráce škol se zaměstnavateli</vt:lpstr>
      <vt:lpstr>Podpora matematické gramotnosti</vt:lpstr>
      <vt:lpstr>Polytechnické vzdělávání</vt:lpstr>
      <vt:lpstr>Prezentace aplikace PowerPoint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Patočková Leona</dc:creator>
  <cp:lastModifiedBy>Patočková Leona</cp:lastModifiedBy>
  <cp:revision>588</cp:revision>
  <cp:lastPrinted>2022-11-09T09:52:18Z</cp:lastPrinted>
  <dcterms:created xsi:type="dcterms:W3CDTF">2016-02-15T07:27:09Z</dcterms:created>
  <dcterms:modified xsi:type="dcterms:W3CDTF">2022-11-10T04:55:35Z</dcterms:modified>
</cp:coreProperties>
</file>